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37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3E00-DCDF-4BDD-B94B-0E034B76EBF1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527D-69E9-4EFC-ADBA-3C2AD2079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82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3E00-DCDF-4BDD-B94B-0E034B76EBF1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527D-69E9-4EFC-ADBA-3C2AD2079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74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3E00-DCDF-4BDD-B94B-0E034B76EBF1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527D-69E9-4EFC-ADBA-3C2AD2079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725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3E00-DCDF-4BDD-B94B-0E034B76EBF1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527D-69E9-4EFC-ADBA-3C2AD2079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936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3E00-DCDF-4BDD-B94B-0E034B76EBF1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527D-69E9-4EFC-ADBA-3C2AD2079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474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3E00-DCDF-4BDD-B94B-0E034B76EBF1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527D-69E9-4EFC-ADBA-3C2AD2079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499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3E00-DCDF-4BDD-B94B-0E034B76EBF1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527D-69E9-4EFC-ADBA-3C2AD2079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610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3E00-DCDF-4BDD-B94B-0E034B76EBF1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527D-69E9-4EFC-ADBA-3C2AD2079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839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3E00-DCDF-4BDD-B94B-0E034B76EBF1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527D-69E9-4EFC-ADBA-3C2AD2079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77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3E00-DCDF-4BDD-B94B-0E034B76EBF1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527D-69E9-4EFC-ADBA-3C2AD2079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160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3E00-DCDF-4BDD-B94B-0E034B76EBF1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527D-69E9-4EFC-ADBA-3C2AD2079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096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3E00-DCDF-4BDD-B94B-0E034B76EBF1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D527D-69E9-4EFC-ADBA-3C2AD2079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419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8" descr="Рисунок 8"/>
          <p:cNvPicPr>
            <a:picLocks noChangeAspect="1"/>
          </p:cNvPicPr>
          <p:nvPr/>
        </p:nvPicPr>
        <p:blipFill>
          <a:blip r:embed="rId2" cstate="print"/>
          <a:srcRect l="27307" t="8943" r="20023" b="77236"/>
          <a:stretch>
            <a:fillRect/>
          </a:stretch>
        </p:blipFill>
        <p:spPr>
          <a:xfrm>
            <a:off x="2267744" y="304013"/>
            <a:ext cx="4704249" cy="210634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Параллелограмм 10"/>
          <p:cNvSpPr/>
          <p:nvPr/>
        </p:nvSpPr>
        <p:spPr>
          <a:xfrm rot="19398922">
            <a:off x="-291520" y="4579457"/>
            <a:ext cx="2652015" cy="1471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017" y="0"/>
                </a:lnTo>
                <a:lnTo>
                  <a:pt x="21600" y="0"/>
                </a:lnTo>
                <a:lnTo>
                  <a:pt x="12583" y="21600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445249"/>
            <a:ext cx="3672408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63688" y="2377564"/>
            <a:ext cx="55446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Центр образования технологического и естественно-научного</a:t>
            </a:r>
            <a:r>
              <a:rPr kumimoji="0" lang="ru-RU" sz="20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профилей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«Точка роста»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на базе Муниципального казенного общеобразовательного учреждения </a:t>
            </a:r>
            <a:r>
              <a:rPr kumimoji="0" lang="ru-RU" sz="2000" b="1" i="0" u="none" strike="noStrike" kern="0" cap="none" spc="0" normalizeH="0" baseline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Отрожкинской</a:t>
            </a:r>
            <a:r>
              <a:rPr lang="ru-RU" sz="2000" b="1" kern="0" noProof="0" dirty="0">
                <a:solidFill>
                  <a:sysClr val="windowText" lastClr="000000"/>
                </a:solidFill>
              </a:rPr>
              <a:t>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средней школы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Серафимовичского района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Волгоградской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135184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Выноска 2 28"/>
          <p:cNvSpPr/>
          <p:nvPr/>
        </p:nvSpPr>
        <p:spPr>
          <a:xfrm rot="10800000" flipV="1">
            <a:off x="6091769" y="3298907"/>
            <a:ext cx="978945" cy="357236"/>
          </a:xfrm>
          <a:prstGeom prst="borderCallout2">
            <a:avLst>
              <a:gd name="adj1" fmla="val 23141"/>
              <a:gd name="adj2" fmla="val -3424"/>
              <a:gd name="adj3" fmla="val 18750"/>
              <a:gd name="adj4" fmla="val -16667"/>
              <a:gd name="adj5" fmla="val -54095"/>
              <a:gd name="adj6" fmla="val -4864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Демонстрационный стол</a:t>
            </a:r>
          </a:p>
        </p:txBody>
      </p:sp>
      <p:sp>
        <p:nvSpPr>
          <p:cNvPr id="4" name="Прямоугольник 3"/>
          <p:cNvSpPr/>
          <p:nvPr/>
        </p:nvSpPr>
        <p:spPr>
          <a:xfrm rot="10800000">
            <a:off x="1557534" y="1794116"/>
            <a:ext cx="6754782" cy="384421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 rot="5400000">
            <a:off x="1049086" y="3077510"/>
            <a:ext cx="1203893" cy="14437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Выноска 2 36"/>
          <p:cNvSpPr/>
          <p:nvPr/>
        </p:nvSpPr>
        <p:spPr>
          <a:xfrm>
            <a:off x="1578845" y="1085948"/>
            <a:ext cx="2043614" cy="580366"/>
          </a:xfrm>
          <a:prstGeom prst="borderCallout2">
            <a:avLst>
              <a:gd name="adj1" fmla="val 60915"/>
              <a:gd name="adj2" fmla="val 109"/>
              <a:gd name="adj3" fmla="val 192633"/>
              <a:gd name="adj4" fmla="val -28576"/>
              <a:gd name="adj5" fmla="val 337549"/>
              <a:gd name="adj6" fmla="val 203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Магнитно-грифельная поверхность для крепления методического материала и записей </a:t>
            </a:r>
          </a:p>
        </p:txBody>
      </p:sp>
      <p:sp>
        <p:nvSpPr>
          <p:cNvPr id="44" name="Прямоугольник 43"/>
          <p:cNvSpPr/>
          <p:nvPr/>
        </p:nvSpPr>
        <p:spPr>
          <a:xfrm rot="5400000">
            <a:off x="7711211" y="2379624"/>
            <a:ext cx="1003566" cy="509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8202477" y="2963199"/>
            <a:ext cx="54872" cy="14414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TextBox 90"/>
          <p:cNvSpPr txBox="1"/>
          <p:nvPr/>
        </p:nvSpPr>
        <p:spPr>
          <a:xfrm>
            <a:off x="455577" y="176169"/>
            <a:ext cx="4807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Кабинет физическая и технологическая лаборатория</a:t>
            </a:r>
          </a:p>
        </p:txBody>
      </p:sp>
      <p:pic>
        <p:nvPicPr>
          <p:cNvPr id="92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121" y="0"/>
            <a:ext cx="2589879" cy="1030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50741" y="1117264"/>
            <a:ext cx="8845007" cy="5201271"/>
            <a:chOff x="250741" y="1087119"/>
            <a:chExt cx="8845007" cy="5201271"/>
          </a:xfrm>
        </p:grpSpPr>
        <p:sp>
          <p:nvSpPr>
            <p:cNvPr id="10" name="Багетная рамка 9"/>
            <p:cNvSpPr/>
            <p:nvPr/>
          </p:nvSpPr>
          <p:spPr>
            <a:xfrm rot="18050939" flipH="1" flipV="1">
              <a:off x="7454925" y="5778974"/>
              <a:ext cx="370512" cy="45719"/>
            </a:xfrm>
            <a:prstGeom prst="bevel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Дуга 10"/>
            <p:cNvSpPr/>
            <p:nvPr/>
          </p:nvSpPr>
          <p:spPr>
            <a:xfrm rot="12425727">
              <a:off x="7212976" y="5348029"/>
              <a:ext cx="662169" cy="581920"/>
            </a:xfrm>
            <a:prstGeom prst="arc">
              <a:avLst>
                <a:gd name="adj1" fmla="val 14896704"/>
                <a:gd name="adj2" fmla="val 19856439"/>
              </a:avLst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 rot="16200000">
              <a:off x="6985200" y="2226880"/>
              <a:ext cx="621688" cy="34498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7594699" y="2302374"/>
              <a:ext cx="320207" cy="23467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Выноска 2 26"/>
            <p:cNvSpPr/>
            <p:nvPr/>
          </p:nvSpPr>
          <p:spPr>
            <a:xfrm>
              <a:off x="7203883" y="1102357"/>
              <a:ext cx="1037745" cy="449494"/>
            </a:xfrm>
            <a:prstGeom prst="borderCallout2">
              <a:avLst>
                <a:gd name="adj1" fmla="val 103512"/>
                <a:gd name="adj2" fmla="val 50409"/>
                <a:gd name="adj3" fmla="val 160726"/>
                <a:gd name="adj4" fmla="val 30144"/>
                <a:gd name="adj5" fmla="val 216737"/>
                <a:gd name="adj6" fmla="val 11874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Рабочий стол преподавателя</a:t>
              </a:r>
            </a:p>
          </p:txBody>
        </p:sp>
        <p:sp>
          <p:nvSpPr>
            <p:cNvPr id="28" name="Прямоугольник 27"/>
            <p:cNvSpPr/>
            <p:nvPr/>
          </p:nvSpPr>
          <p:spPr>
            <a:xfrm rot="16200000">
              <a:off x="6422173" y="3475635"/>
              <a:ext cx="1747746" cy="3449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5066098" y="1760979"/>
              <a:ext cx="2688853" cy="853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051719" y="1760555"/>
              <a:ext cx="2421739" cy="837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8" name="Picture 1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546724" y="2303957"/>
              <a:ext cx="1047810" cy="241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9" name="Прямоугольник 38"/>
            <p:cNvSpPr/>
            <p:nvPr/>
          </p:nvSpPr>
          <p:spPr>
            <a:xfrm rot="5400000">
              <a:off x="1000132" y="4608152"/>
              <a:ext cx="1228183" cy="11337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1819275" y="5504022"/>
              <a:ext cx="1404419" cy="994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3" name="Выноска 2 42"/>
            <p:cNvSpPr/>
            <p:nvPr/>
          </p:nvSpPr>
          <p:spPr>
            <a:xfrm>
              <a:off x="1735289" y="5734278"/>
              <a:ext cx="1328104" cy="554112"/>
            </a:xfrm>
            <a:prstGeom prst="borderCallout2">
              <a:avLst>
                <a:gd name="adj1" fmla="val -3388"/>
                <a:gd name="adj2" fmla="val 50602"/>
                <a:gd name="adj3" fmla="val -19067"/>
                <a:gd name="adj4" fmla="val 50031"/>
                <a:gd name="adj5" fmla="val -24528"/>
                <a:gd name="adj6" fmla="val 50461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Системы хранения методического </a:t>
              </a:r>
              <a:r>
                <a:rPr lang="ru-RU" sz="9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материала</a:t>
              </a:r>
            </a:p>
          </p:txBody>
        </p:sp>
        <p:sp>
          <p:nvSpPr>
            <p:cNvPr id="45" name="Прямоугольник 44"/>
            <p:cNvSpPr/>
            <p:nvPr/>
          </p:nvSpPr>
          <p:spPr>
            <a:xfrm rot="5400000">
              <a:off x="2726343" y="3454815"/>
              <a:ext cx="538261" cy="13850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6" name="Овал 45"/>
            <p:cNvSpPr/>
            <p:nvPr/>
          </p:nvSpPr>
          <p:spPr>
            <a:xfrm>
              <a:off x="3449058" y="3568740"/>
              <a:ext cx="320207" cy="23467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2645332" y="4498095"/>
              <a:ext cx="320207" cy="23467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3004444" y="4491253"/>
              <a:ext cx="320207" cy="23467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3384461" y="4491253"/>
              <a:ext cx="320207" cy="23467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2257170" y="4491251"/>
              <a:ext cx="320207" cy="23467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3054296" y="3559939"/>
              <a:ext cx="320207" cy="23467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2" name="Овал 51"/>
            <p:cNvSpPr/>
            <p:nvPr/>
          </p:nvSpPr>
          <p:spPr>
            <a:xfrm>
              <a:off x="2669087" y="3561898"/>
              <a:ext cx="320207" cy="23467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2238834" y="3549832"/>
              <a:ext cx="320207" cy="23467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4" name="Выноска 2 53"/>
            <p:cNvSpPr/>
            <p:nvPr/>
          </p:nvSpPr>
          <p:spPr>
            <a:xfrm>
              <a:off x="4138770" y="4416465"/>
              <a:ext cx="885343" cy="499728"/>
            </a:xfrm>
            <a:prstGeom prst="borderCallout2">
              <a:avLst>
                <a:gd name="adj1" fmla="val 36052"/>
                <a:gd name="adj2" fmla="val -3323"/>
                <a:gd name="adj3" fmla="val 36052"/>
                <a:gd name="adj4" fmla="val -9216"/>
                <a:gd name="adj5" fmla="val -39341"/>
                <a:gd name="adj6" fmla="val -5017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Испытательный стол для роботов</a:t>
              </a:r>
            </a:p>
          </p:txBody>
        </p:sp>
        <p:sp>
          <p:nvSpPr>
            <p:cNvPr id="56" name="Выноска 2 55"/>
            <p:cNvSpPr/>
            <p:nvPr/>
          </p:nvSpPr>
          <p:spPr>
            <a:xfrm rot="10800000" flipV="1">
              <a:off x="8319094" y="3367661"/>
              <a:ext cx="776654" cy="331494"/>
            </a:xfrm>
            <a:prstGeom prst="borderCallout2">
              <a:avLst>
                <a:gd name="adj1" fmla="val 98454"/>
                <a:gd name="adj2" fmla="val 50029"/>
                <a:gd name="adj3" fmla="val 169571"/>
                <a:gd name="adj4" fmla="val 49111"/>
                <a:gd name="adj5" fmla="val 167542"/>
                <a:gd name="adj6" fmla="val 111523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Интерактивная доска</a:t>
              </a:r>
            </a:p>
          </p:txBody>
        </p:sp>
        <p:sp>
          <p:nvSpPr>
            <p:cNvPr id="57" name="Прямоугольник 56"/>
            <p:cNvSpPr/>
            <p:nvPr/>
          </p:nvSpPr>
          <p:spPr>
            <a:xfrm rot="10800000">
              <a:off x="4292563" y="3518567"/>
              <a:ext cx="607901" cy="38327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8" name="Прямоугольник 57"/>
            <p:cNvSpPr/>
            <p:nvPr/>
          </p:nvSpPr>
          <p:spPr>
            <a:xfrm rot="10800000">
              <a:off x="5012828" y="3509079"/>
              <a:ext cx="615702" cy="38327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Прямоугольник 58"/>
            <p:cNvSpPr/>
            <p:nvPr/>
          </p:nvSpPr>
          <p:spPr>
            <a:xfrm rot="10800000">
              <a:off x="5721794" y="3507516"/>
              <a:ext cx="615702" cy="38327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5693732" y="2769828"/>
              <a:ext cx="615702" cy="41902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4994988" y="2773268"/>
              <a:ext cx="615702" cy="4088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4292563" y="2778593"/>
              <a:ext cx="615702" cy="38327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6" name="Прямоугольник 65"/>
            <p:cNvSpPr/>
            <p:nvPr/>
          </p:nvSpPr>
          <p:spPr>
            <a:xfrm>
              <a:off x="4343345" y="2510086"/>
              <a:ext cx="197750" cy="2237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7" name="Прямоугольник 66"/>
            <p:cNvSpPr/>
            <p:nvPr/>
          </p:nvSpPr>
          <p:spPr>
            <a:xfrm>
              <a:off x="4667727" y="2501231"/>
              <a:ext cx="197750" cy="2237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5068553" y="2501231"/>
              <a:ext cx="197750" cy="2237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5381436" y="2503138"/>
              <a:ext cx="197750" cy="2237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5705886" y="2494722"/>
              <a:ext cx="197750" cy="2237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6030201" y="2500258"/>
              <a:ext cx="197750" cy="2237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5740036" y="3981588"/>
              <a:ext cx="197750" cy="2237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9" name="Прямоугольник 78"/>
            <p:cNvSpPr/>
            <p:nvPr/>
          </p:nvSpPr>
          <p:spPr>
            <a:xfrm>
              <a:off x="6029385" y="3979221"/>
              <a:ext cx="197750" cy="2237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0" name="Прямоугольник 79"/>
            <p:cNvSpPr/>
            <p:nvPr/>
          </p:nvSpPr>
          <p:spPr>
            <a:xfrm>
              <a:off x="5064220" y="3988469"/>
              <a:ext cx="197750" cy="2237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5376716" y="3981588"/>
              <a:ext cx="197750" cy="2237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2" name="Прямоугольник 81"/>
            <p:cNvSpPr/>
            <p:nvPr/>
          </p:nvSpPr>
          <p:spPr>
            <a:xfrm>
              <a:off x="4332152" y="3972410"/>
              <a:ext cx="197750" cy="2237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3" name="Прямоугольник 82"/>
            <p:cNvSpPr/>
            <p:nvPr/>
          </p:nvSpPr>
          <p:spPr>
            <a:xfrm>
              <a:off x="4659289" y="3972410"/>
              <a:ext cx="197750" cy="2237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4" name="Выноска 2 83"/>
            <p:cNvSpPr/>
            <p:nvPr/>
          </p:nvSpPr>
          <p:spPr>
            <a:xfrm>
              <a:off x="4862811" y="1087119"/>
              <a:ext cx="1373635" cy="536742"/>
            </a:xfrm>
            <a:prstGeom prst="borderCallout2">
              <a:avLst>
                <a:gd name="adj1" fmla="val 16959"/>
                <a:gd name="adj2" fmla="val -631"/>
                <a:gd name="adj3" fmla="val 18750"/>
                <a:gd name="adj4" fmla="val -16667"/>
                <a:gd name="adj5" fmla="val 315214"/>
                <a:gd name="adj6" fmla="val -19696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Мобильные парты для быстрой трансформации</a:t>
              </a:r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1582195" y="2094847"/>
              <a:ext cx="144375" cy="2097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6" name="Выноска 2 85"/>
            <p:cNvSpPr/>
            <p:nvPr/>
          </p:nvSpPr>
          <p:spPr>
            <a:xfrm>
              <a:off x="2399341" y="1980088"/>
              <a:ext cx="1664920" cy="802486"/>
            </a:xfrm>
            <a:prstGeom prst="borderCallout2">
              <a:avLst>
                <a:gd name="adj1" fmla="val 38593"/>
                <a:gd name="adj2" fmla="val 1232"/>
                <a:gd name="adj3" fmla="val 29869"/>
                <a:gd name="adj4" fmla="val -40701"/>
                <a:gd name="adj5" fmla="val 37602"/>
                <a:gd name="adj6" fmla="val 137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Информационная табличка со знаком национального проекта «Образование» и гербом Министерства просвещения Российской Федерации</a:t>
              </a:r>
            </a:p>
          </p:txBody>
        </p:sp>
        <p:sp>
          <p:nvSpPr>
            <p:cNvPr id="88" name="Выноска 2 87"/>
            <p:cNvSpPr/>
            <p:nvPr/>
          </p:nvSpPr>
          <p:spPr>
            <a:xfrm>
              <a:off x="8460432" y="1710717"/>
              <a:ext cx="598297" cy="1235453"/>
            </a:xfrm>
            <a:prstGeom prst="borderCallout2">
              <a:avLst>
                <a:gd name="adj1" fmla="val 50540"/>
                <a:gd name="adj2" fmla="val 2034"/>
                <a:gd name="adj3" fmla="val 56099"/>
                <a:gd name="adj4" fmla="val -27121"/>
                <a:gd name="adj5" fmla="val 64178"/>
                <a:gd name="adj6" fmla="val -41069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Фирменный знак центра «Точка роста»</a:t>
              </a:r>
            </a:p>
          </p:txBody>
        </p:sp>
        <p:sp>
          <p:nvSpPr>
            <p:cNvPr id="87" name="Выноска 2 86"/>
            <p:cNvSpPr/>
            <p:nvPr/>
          </p:nvSpPr>
          <p:spPr>
            <a:xfrm>
              <a:off x="250741" y="5693973"/>
              <a:ext cx="1328104" cy="554112"/>
            </a:xfrm>
            <a:prstGeom prst="borderCallout2">
              <a:avLst>
                <a:gd name="adj1" fmla="val -3388"/>
                <a:gd name="adj2" fmla="val 50602"/>
                <a:gd name="adj3" fmla="val -187526"/>
                <a:gd name="adj4" fmla="val 49314"/>
                <a:gd name="adj5" fmla="val -189549"/>
                <a:gd name="adj6" fmla="val 100663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Системы хранения методического </a:t>
              </a:r>
              <a:r>
                <a:rPr lang="ru-RU" sz="9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материала</a:t>
              </a:r>
            </a:p>
          </p:txBody>
        </p:sp>
        <p:sp>
          <p:nvSpPr>
            <p:cNvPr id="98" name="Выноска 2 97"/>
            <p:cNvSpPr/>
            <p:nvPr/>
          </p:nvSpPr>
          <p:spPr>
            <a:xfrm>
              <a:off x="5542513" y="4392852"/>
              <a:ext cx="1169790" cy="405806"/>
            </a:xfrm>
            <a:prstGeom prst="borderCallout2">
              <a:avLst>
                <a:gd name="adj1" fmla="val 51619"/>
                <a:gd name="adj2" fmla="val 99157"/>
                <a:gd name="adj3" fmla="val 51410"/>
                <a:gd name="adj4" fmla="val 123282"/>
                <a:gd name="adj5" fmla="val -2181"/>
                <a:gd name="adj6" fmla="val 135831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Демонстрационный стол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967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121" y="0"/>
            <a:ext cx="2589879" cy="1030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1" name="Группа 110"/>
          <p:cNvGrpSpPr/>
          <p:nvPr/>
        </p:nvGrpSpPr>
        <p:grpSpPr>
          <a:xfrm>
            <a:off x="153554" y="1297786"/>
            <a:ext cx="10105619" cy="5098078"/>
            <a:chOff x="25820" y="1897364"/>
            <a:chExt cx="10105619" cy="4375095"/>
          </a:xfrm>
        </p:grpSpPr>
        <p:grpSp>
          <p:nvGrpSpPr>
            <p:cNvPr id="110" name="Группа 109"/>
            <p:cNvGrpSpPr/>
            <p:nvPr/>
          </p:nvGrpSpPr>
          <p:grpSpPr>
            <a:xfrm>
              <a:off x="25820" y="1897364"/>
              <a:ext cx="10105619" cy="4371392"/>
              <a:chOff x="25820" y="1897364"/>
              <a:chExt cx="10105619" cy="4371392"/>
            </a:xfrm>
          </p:grpSpPr>
          <p:grpSp>
            <p:nvGrpSpPr>
              <p:cNvPr id="108" name="Группа 107"/>
              <p:cNvGrpSpPr/>
              <p:nvPr/>
            </p:nvGrpSpPr>
            <p:grpSpPr>
              <a:xfrm>
                <a:off x="25820" y="1897364"/>
                <a:ext cx="10105619" cy="3906639"/>
                <a:chOff x="-178049" y="1808905"/>
                <a:chExt cx="10105619" cy="3906639"/>
              </a:xfrm>
            </p:grpSpPr>
            <p:sp>
              <p:nvSpPr>
                <p:cNvPr id="4" name="Прямоугольник 3"/>
                <p:cNvSpPr/>
                <p:nvPr/>
              </p:nvSpPr>
              <p:spPr>
                <a:xfrm rot="10800000">
                  <a:off x="2294588" y="1828255"/>
                  <a:ext cx="6443460" cy="3882354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  <a:p>
                  <a:pPr algn="ctr"/>
                  <a:endParaRPr lang="ru-RU" dirty="0"/>
                </a:p>
              </p:txBody>
            </p:sp>
            <p:sp>
              <p:nvSpPr>
                <p:cNvPr id="5" name="Прямоугольник 4"/>
                <p:cNvSpPr/>
                <p:nvPr/>
              </p:nvSpPr>
              <p:spPr>
                <a:xfrm rot="10800000">
                  <a:off x="-178049" y="1833189"/>
                  <a:ext cx="2472954" cy="3882355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  <a:p>
                  <a:pPr algn="ctr"/>
                  <a:endParaRPr lang="ru-RU" dirty="0"/>
                </a:p>
              </p:txBody>
            </p:sp>
            <p:sp>
              <p:nvSpPr>
                <p:cNvPr id="10" name="Прямоугольник 9"/>
                <p:cNvSpPr/>
                <p:nvPr/>
              </p:nvSpPr>
              <p:spPr>
                <a:xfrm rot="16200000">
                  <a:off x="3066403" y="2730621"/>
                  <a:ext cx="637207" cy="374525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1" name="Прямоугольник 10"/>
                <p:cNvSpPr/>
                <p:nvPr/>
              </p:nvSpPr>
              <p:spPr>
                <a:xfrm>
                  <a:off x="3206483" y="3249723"/>
                  <a:ext cx="364667" cy="143610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2" name="Овал 11"/>
                <p:cNvSpPr/>
                <p:nvPr/>
              </p:nvSpPr>
              <p:spPr>
                <a:xfrm>
                  <a:off x="2855842" y="2868156"/>
                  <a:ext cx="278897" cy="280684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5" name="Прямоугольник 14"/>
                <p:cNvSpPr/>
                <p:nvPr/>
              </p:nvSpPr>
              <p:spPr>
                <a:xfrm>
                  <a:off x="8571926" y="2303183"/>
                  <a:ext cx="150974" cy="2167362"/>
                </a:xfrm>
                <a:prstGeom prst="rect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8" name="Picture 1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6200000">
                  <a:off x="2111007" y="4232657"/>
                  <a:ext cx="818931" cy="2517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20" name="Выноска 2 19"/>
                <p:cNvSpPr/>
                <p:nvPr/>
              </p:nvSpPr>
              <p:spPr>
                <a:xfrm>
                  <a:off x="1144904" y="4101735"/>
                  <a:ext cx="543855" cy="340501"/>
                </a:xfrm>
                <a:prstGeom prst="borderCallout2">
                  <a:avLst>
                    <a:gd name="adj1" fmla="val 31861"/>
                    <a:gd name="adj2" fmla="val 104252"/>
                    <a:gd name="adj3" fmla="val 53681"/>
                    <a:gd name="adj4" fmla="val 142604"/>
                    <a:gd name="adj5" fmla="val 68970"/>
                    <a:gd name="adj6" fmla="val 177270"/>
                  </a:avLst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9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Мойка</a:t>
                  </a:r>
                </a:p>
              </p:txBody>
            </p:sp>
            <p:sp>
              <p:nvSpPr>
                <p:cNvPr id="21" name="Багетная рамка 20"/>
                <p:cNvSpPr/>
                <p:nvPr/>
              </p:nvSpPr>
              <p:spPr>
                <a:xfrm rot="7495542">
                  <a:off x="2491094" y="1941335"/>
                  <a:ext cx="39235" cy="436795"/>
                </a:xfrm>
                <a:prstGeom prst="bevel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2" name="Дуга 21"/>
                <p:cNvSpPr/>
                <p:nvPr/>
              </p:nvSpPr>
              <p:spPr>
                <a:xfrm rot="5557898">
                  <a:off x="2014601" y="1803125"/>
                  <a:ext cx="695326" cy="706885"/>
                </a:xfrm>
                <a:prstGeom prst="arc">
                  <a:avLst>
                    <a:gd name="adj1" fmla="val 17153640"/>
                    <a:gd name="adj2" fmla="val 418023"/>
                  </a:avLst>
                </a:prstGeom>
                <a:ln w="285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01" name="Группа 100"/>
                <p:cNvGrpSpPr/>
                <p:nvPr/>
              </p:nvGrpSpPr>
              <p:grpSpPr>
                <a:xfrm>
                  <a:off x="4311974" y="2749589"/>
                  <a:ext cx="2321242" cy="2114297"/>
                  <a:chOff x="4307293" y="2498859"/>
                  <a:chExt cx="2321242" cy="2114297"/>
                </a:xfrm>
              </p:grpSpPr>
              <p:sp>
                <p:nvSpPr>
                  <p:cNvPr id="25" name="Прямоугольник 24"/>
                  <p:cNvSpPr/>
                  <p:nvPr/>
                </p:nvSpPr>
                <p:spPr>
                  <a:xfrm>
                    <a:off x="4307293" y="2498859"/>
                    <a:ext cx="752680" cy="2980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26" name="Прямоугольник 25"/>
                  <p:cNvSpPr/>
                  <p:nvPr/>
                </p:nvSpPr>
                <p:spPr>
                  <a:xfrm>
                    <a:off x="4312331" y="2760469"/>
                    <a:ext cx="755298" cy="261565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54" name="Прямоугольник 53"/>
                  <p:cNvSpPr/>
                  <p:nvPr/>
                </p:nvSpPr>
                <p:spPr>
                  <a:xfrm rot="5400000">
                    <a:off x="4830719" y="4383902"/>
                    <a:ext cx="194060" cy="264447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55" name="Прямоугольник 54"/>
                  <p:cNvSpPr/>
                  <p:nvPr/>
                </p:nvSpPr>
                <p:spPr>
                  <a:xfrm rot="5400000">
                    <a:off x="4384696" y="4379487"/>
                    <a:ext cx="194060" cy="264447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56" name="Прямоугольник 55"/>
                  <p:cNvSpPr/>
                  <p:nvPr/>
                </p:nvSpPr>
                <p:spPr>
                  <a:xfrm rot="5400000">
                    <a:off x="4346409" y="3040622"/>
                    <a:ext cx="194060" cy="264447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57" name="Прямоугольник 56"/>
                  <p:cNvSpPr/>
                  <p:nvPr/>
                </p:nvSpPr>
                <p:spPr>
                  <a:xfrm rot="5400000">
                    <a:off x="4845887" y="3029876"/>
                    <a:ext cx="194060" cy="264447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79" name="Прямоугольник 78">
                    <a:extLst>
                      <a:ext uri="{FF2B5EF4-FFF2-40B4-BE49-F238E27FC236}">
                        <a16:creationId xmlns:a16="http://schemas.microsoft.com/office/drawing/2014/main" id="{0284A7CD-1F44-4219-88EA-3896E99E6818}"/>
                      </a:ext>
                    </a:extLst>
                  </p:cNvPr>
                  <p:cNvSpPr/>
                  <p:nvPr/>
                </p:nvSpPr>
                <p:spPr>
                  <a:xfrm>
                    <a:off x="5865882" y="2513594"/>
                    <a:ext cx="762653" cy="2980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</p:grpSp>
            <p:grpSp>
              <p:nvGrpSpPr>
                <p:cNvPr id="102" name="Группа 101"/>
                <p:cNvGrpSpPr/>
                <p:nvPr/>
              </p:nvGrpSpPr>
              <p:grpSpPr>
                <a:xfrm>
                  <a:off x="4309266" y="2501743"/>
                  <a:ext cx="787834" cy="2127960"/>
                  <a:chOff x="4440040" y="2364675"/>
                  <a:chExt cx="787834" cy="2127960"/>
                </a:xfrm>
              </p:grpSpPr>
              <p:sp>
                <p:nvSpPr>
                  <p:cNvPr id="27" name="Прямоугольник 26"/>
                  <p:cNvSpPr/>
                  <p:nvPr/>
                </p:nvSpPr>
                <p:spPr>
                  <a:xfrm rot="10800000">
                    <a:off x="4475194" y="3910502"/>
                    <a:ext cx="752680" cy="353537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28" name="Прямоугольник 27"/>
                  <p:cNvSpPr/>
                  <p:nvPr/>
                </p:nvSpPr>
                <p:spPr>
                  <a:xfrm rot="10800000">
                    <a:off x="4474666" y="4178719"/>
                    <a:ext cx="752681" cy="31391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58" name="Прямоугольник 57"/>
                  <p:cNvSpPr/>
                  <p:nvPr/>
                </p:nvSpPr>
                <p:spPr>
                  <a:xfrm rot="5400000">
                    <a:off x="4981341" y="3614919"/>
                    <a:ext cx="194060" cy="264447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59" name="Прямоугольник 58"/>
                  <p:cNvSpPr/>
                  <p:nvPr/>
                </p:nvSpPr>
                <p:spPr>
                  <a:xfrm rot="5400000">
                    <a:off x="4503490" y="3622119"/>
                    <a:ext cx="194060" cy="264447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60" name="Прямоугольник 59"/>
                  <p:cNvSpPr/>
                  <p:nvPr/>
                </p:nvSpPr>
                <p:spPr>
                  <a:xfrm rot="5400000">
                    <a:off x="4971683" y="2331085"/>
                    <a:ext cx="194060" cy="264447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61" name="Прямоугольник 60"/>
                  <p:cNvSpPr/>
                  <p:nvPr/>
                </p:nvSpPr>
                <p:spPr>
                  <a:xfrm rot="5400000">
                    <a:off x="4475234" y="2329481"/>
                    <a:ext cx="194060" cy="264447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</p:grpSp>
            <p:sp>
              <p:nvSpPr>
                <p:cNvPr id="77" name="Прямоугольник 76"/>
                <p:cNvSpPr/>
                <p:nvPr/>
              </p:nvSpPr>
              <p:spPr>
                <a:xfrm rot="10800000">
                  <a:off x="2841039" y="1855378"/>
                  <a:ext cx="2212664" cy="39235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8" name="Выноска 2 77"/>
                <p:cNvSpPr/>
                <p:nvPr/>
              </p:nvSpPr>
              <p:spPr>
                <a:xfrm>
                  <a:off x="6854865" y="1842969"/>
                  <a:ext cx="861300" cy="1199176"/>
                </a:xfrm>
                <a:prstGeom prst="borderCallout2">
                  <a:avLst>
                    <a:gd name="adj1" fmla="val 37239"/>
                    <a:gd name="adj2" fmla="val -980"/>
                    <a:gd name="adj3" fmla="val 32331"/>
                    <a:gd name="adj4" fmla="val -58611"/>
                    <a:gd name="adj5" fmla="val 5954"/>
                    <a:gd name="adj6" fmla="val -279678"/>
                  </a:avLst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ru-RU" sz="9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Магнитно- маркерная поверхность для крепления методического материала</a:t>
                  </a:r>
                </a:p>
              </p:txBody>
            </p:sp>
            <p:sp>
              <p:nvSpPr>
                <p:cNvPr id="82" name="Выноска 2 81"/>
                <p:cNvSpPr/>
                <p:nvPr/>
              </p:nvSpPr>
              <p:spPr>
                <a:xfrm>
                  <a:off x="2960536" y="4991564"/>
                  <a:ext cx="1096030" cy="528220"/>
                </a:xfrm>
                <a:prstGeom prst="borderCallout2">
                  <a:avLst>
                    <a:gd name="adj1" fmla="val -4040"/>
                    <a:gd name="adj2" fmla="val 50859"/>
                    <a:gd name="adj3" fmla="val -38947"/>
                    <a:gd name="adj4" fmla="val 10372"/>
                    <a:gd name="adj5" fmla="val 6809"/>
                    <a:gd name="adj6" fmla="val -18737"/>
                  </a:avLst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ru-RU" sz="9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Вытяжной шкаф для приготовления реактивов</a:t>
                  </a:r>
                </a:p>
              </p:txBody>
            </p:sp>
            <p:sp>
              <p:nvSpPr>
                <p:cNvPr id="84" name="Прямоугольник 83"/>
                <p:cNvSpPr/>
                <p:nvPr/>
              </p:nvSpPr>
              <p:spPr>
                <a:xfrm rot="16200000">
                  <a:off x="190098" y="3825689"/>
                  <a:ext cx="372454" cy="325501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85" name="Прямоугольник 84"/>
                <p:cNvSpPr/>
                <p:nvPr/>
              </p:nvSpPr>
              <p:spPr>
                <a:xfrm>
                  <a:off x="275267" y="1855378"/>
                  <a:ext cx="368685" cy="376485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86" name="Прямоугольник 85"/>
                <p:cNvSpPr/>
                <p:nvPr/>
              </p:nvSpPr>
              <p:spPr>
                <a:xfrm>
                  <a:off x="1124381" y="1848245"/>
                  <a:ext cx="338419" cy="380549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87" name="Выноска 2 86"/>
                <p:cNvSpPr/>
                <p:nvPr/>
              </p:nvSpPr>
              <p:spPr>
                <a:xfrm>
                  <a:off x="72981" y="2583432"/>
                  <a:ext cx="1473338" cy="526880"/>
                </a:xfrm>
                <a:prstGeom prst="borderCallout2">
                  <a:avLst>
                    <a:gd name="adj1" fmla="val 103612"/>
                    <a:gd name="adj2" fmla="val 29198"/>
                    <a:gd name="adj3" fmla="val 122679"/>
                    <a:gd name="adj4" fmla="val 32654"/>
                    <a:gd name="adj5" fmla="val 237469"/>
                    <a:gd name="adj6" fmla="val 18475"/>
                  </a:avLst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ru-RU" sz="9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Системы хранения реактивов, лабораторной посуды</a:t>
                  </a:r>
                </a:p>
              </p:txBody>
            </p:sp>
            <p:sp>
              <p:nvSpPr>
                <p:cNvPr id="94" name="Прямоугольник 93"/>
                <p:cNvSpPr/>
                <p:nvPr/>
              </p:nvSpPr>
              <p:spPr>
                <a:xfrm rot="5400000" flipH="1">
                  <a:off x="794748" y="2794312"/>
                  <a:ext cx="42393" cy="1954964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95" name="Выноска 2 94"/>
                <p:cNvSpPr/>
                <p:nvPr/>
              </p:nvSpPr>
              <p:spPr>
                <a:xfrm>
                  <a:off x="408353" y="4854472"/>
                  <a:ext cx="1039791" cy="528758"/>
                </a:xfrm>
                <a:prstGeom prst="borderCallout2">
                  <a:avLst>
                    <a:gd name="adj1" fmla="val -4770"/>
                    <a:gd name="adj2" fmla="val 48797"/>
                    <a:gd name="adj3" fmla="val -56765"/>
                    <a:gd name="adj4" fmla="val 49797"/>
                    <a:gd name="adj5" fmla="val 27962"/>
                    <a:gd name="adj6" fmla="val 148458"/>
                  </a:avLst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ru-RU" sz="9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Стол для приготовления реактивов</a:t>
                  </a:r>
                </a:p>
                <a:p>
                  <a:endParaRPr lang="ru-RU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03" name="Прямоугольник 102"/>
                <p:cNvSpPr/>
                <p:nvPr/>
              </p:nvSpPr>
              <p:spPr>
                <a:xfrm>
                  <a:off x="8560279" y="4755113"/>
                  <a:ext cx="162621" cy="237491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04" name="Выноска 2 103"/>
                <p:cNvSpPr/>
                <p:nvPr/>
              </p:nvSpPr>
              <p:spPr>
                <a:xfrm>
                  <a:off x="8996305" y="3981241"/>
                  <a:ext cx="931265" cy="1490488"/>
                </a:xfrm>
                <a:prstGeom prst="borderCallout2">
                  <a:avLst>
                    <a:gd name="adj1" fmla="val 55775"/>
                    <a:gd name="adj2" fmla="val 1345"/>
                    <a:gd name="adj3" fmla="val 60858"/>
                    <a:gd name="adj4" fmla="val -13933"/>
                    <a:gd name="adj5" fmla="val 62886"/>
                    <a:gd name="adj6" fmla="val -27478"/>
                  </a:avLst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ru-RU" sz="900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Информационная табличка со знаком национального проекта «Образование» и гербом Министерства просвещения Российской Федерации</a:t>
                  </a:r>
                </a:p>
              </p:txBody>
            </p:sp>
            <p:sp>
              <p:nvSpPr>
                <p:cNvPr id="106" name="Выноска 2 105"/>
                <p:cNvSpPr/>
                <p:nvPr/>
              </p:nvSpPr>
              <p:spPr>
                <a:xfrm rot="16200000">
                  <a:off x="1422169" y="2736991"/>
                  <a:ext cx="339356" cy="1224137"/>
                </a:xfrm>
                <a:prstGeom prst="borderCallout2">
                  <a:avLst>
                    <a:gd name="adj1" fmla="val 83395"/>
                    <a:gd name="adj2" fmla="val -4080"/>
                    <a:gd name="adj3" fmla="val 83496"/>
                    <a:gd name="adj4" fmla="val -52221"/>
                    <a:gd name="adj5" fmla="val 130342"/>
                    <a:gd name="adj6" fmla="val -135391"/>
                  </a:avLst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r>
                    <a:rPr lang="ru-RU" sz="9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Фирменный знак центра «Точка роста»</a:t>
                  </a:r>
                </a:p>
                <a:p>
                  <a:endParaRPr lang="ru-RU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6" name="Выноска 2 15"/>
              <p:cNvSpPr/>
              <p:nvPr/>
            </p:nvSpPr>
            <p:spPr>
              <a:xfrm>
                <a:off x="4180684" y="2200542"/>
                <a:ext cx="1155370" cy="305385"/>
              </a:xfrm>
              <a:prstGeom prst="borderCallout2">
                <a:avLst>
                  <a:gd name="adj1" fmla="val 102861"/>
                  <a:gd name="adj2" fmla="val 34917"/>
                  <a:gd name="adj3" fmla="val 186055"/>
                  <a:gd name="adj4" fmla="val -31970"/>
                  <a:gd name="adj5" fmla="val 193091"/>
                  <a:gd name="adj6" fmla="val -35500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Рабочий стол преподавателя</a:t>
                </a:r>
              </a:p>
            </p:txBody>
          </p:sp>
          <p:sp>
            <p:nvSpPr>
              <p:cNvPr id="17" name="Выноска 2 16"/>
              <p:cNvSpPr/>
              <p:nvPr/>
            </p:nvSpPr>
            <p:spPr>
              <a:xfrm>
                <a:off x="4151240" y="5961217"/>
                <a:ext cx="1301484" cy="307539"/>
              </a:xfrm>
              <a:prstGeom prst="borderCallout2">
                <a:avLst>
                  <a:gd name="adj1" fmla="val -557119"/>
                  <a:gd name="adj2" fmla="val -27910"/>
                  <a:gd name="adj3" fmla="val -4280"/>
                  <a:gd name="adj4" fmla="val 52501"/>
                  <a:gd name="adj5" fmla="val -4777"/>
                  <a:gd name="adj6" fmla="val 51758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Демонстрационный стол с мойкой</a:t>
                </a: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 rot="5400000">
                <a:off x="3478281" y="5019533"/>
                <a:ext cx="60370" cy="1482098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 rot="5400000">
                <a:off x="5484157" y="5027834"/>
                <a:ext cx="60371" cy="1482098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4" name="Выноска 2 13"/>
              <p:cNvSpPr/>
              <p:nvPr/>
            </p:nvSpPr>
            <p:spPr>
              <a:xfrm>
                <a:off x="3230674" y="2094421"/>
                <a:ext cx="728361" cy="307539"/>
              </a:xfrm>
              <a:prstGeom prst="borderCallout2">
                <a:avLst>
                  <a:gd name="adj1" fmla="val 18750"/>
                  <a:gd name="adj2" fmla="val -1320"/>
                  <a:gd name="adj3" fmla="val 18750"/>
                  <a:gd name="adj4" fmla="val -16667"/>
                  <a:gd name="adj5" fmla="val 408831"/>
                  <a:gd name="adj6" fmla="val -92601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Интерактивная доска</a:t>
                </a:r>
              </a:p>
            </p:txBody>
          </p:sp>
        </p:grpSp>
        <p:sp>
          <p:nvSpPr>
            <p:cNvPr id="68" name="Овал 67"/>
            <p:cNvSpPr/>
            <p:nvPr/>
          </p:nvSpPr>
          <p:spPr>
            <a:xfrm>
              <a:off x="7588102" y="5032189"/>
              <a:ext cx="282455" cy="232442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7746634" y="5227911"/>
              <a:ext cx="282455" cy="232442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0" name="Овал 69"/>
            <p:cNvSpPr/>
            <p:nvPr/>
          </p:nvSpPr>
          <p:spPr>
            <a:xfrm>
              <a:off x="7888644" y="5032188"/>
              <a:ext cx="282455" cy="232442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1" name="Выноска 2 70"/>
            <p:cNvSpPr/>
            <p:nvPr/>
          </p:nvSpPr>
          <p:spPr>
            <a:xfrm flipH="1">
              <a:off x="6692002" y="5090198"/>
              <a:ext cx="736786" cy="461832"/>
            </a:xfrm>
            <a:prstGeom prst="borderCallout2">
              <a:avLst>
                <a:gd name="adj1" fmla="val -2524"/>
                <a:gd name="adj2" fmla="val 49963"/>
                <a:gd name="adj3" fmla="val -54914"/>
                <a:gd name="adj4" fmla="val 24391"/>
                <a:gd name="adj5" fmla="val 3997"/>
                <a:gd name="adj6" fmla="val -29469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Зелёный уголок(растения)</a:t>
              </a:r>
            </a:p>
          </p:txBody>
        </p:sp>
        <p:sp>
          <p:nvSpPr>
            <p:cNvPr id="107" name="Выноска 2 106"/>
            <p:cNvSpPr/>
            <p:nvPr/>
          </p:nvSpPr>
          <p:spPr>
            <a:xfrm>
              <a:off x="5673146" y="5949480"/>
              <a:ext cx="1676056" cy="322979"/>
            </a:xfrm>
            <a:prstGeom prst="borderCallout2">
              <a:avLst>
                <a:gd name="adj1" fmla="val 1230"/>
                <a:gd name="adj2" fmla="val 46813"/>
                <a:gd name="adj3" fmla="val -111117"/>
                <a:gd name="adj4" fmla="val 47661"/>
                <a:gd name="adj5" fmla="val -405452"/>
                <a:gd name="adj6" fmla="val 45509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Мобильные парты для быстрой трансформации</a:t>
              </a:r>
            </a:p>
          </p:txBody>
        </p:sp>
      </p:grpSp>
      <p:sp>
        <p:nvSpPr>
          <p:cNvPr id="81" name="Прямоугольник 80"/>
          <p:cNvSpPr/>
          <p:nvPr/>
        </p:nvSpPr>
        <p:spPr>
          <a:xfrm rot="16200000">
            <a:off x="2590375" y="5089611"/>
            <a:ext cx="573909" cy="45339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TextBox 112"/>
          <p:cNvSpPr txBox="1"/>
          <p:nvPr/>
        </p:nvSpPr>
        <p:spPr>
          <a:xfrm>
            <a:off x="-322287" y="112900"/>
            <a:ext cx="53791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Кабинет химическая и биологическая лаборатория</a:t>
            </a:r>
          </a:p>
        </p:txBody>
      </p:sp>
      <p:sp>
        <p:nvSpPr>
          <p:cNvPr id="96" name="Дуга 95"/>
          <p:cNvSpPr/>
          <p:nvPr/>
        </p:nvSpPr>
        <p:spPr>
          <a:xfrm rot="887407">
            <a:off x="8071396" y="934259"/>
            <a:ext cx="749876" cy="534507"/>
          </a:xfrm>
          <a:prstGeom prst="arc">
            <a:avLst>
              <a:gd name="adj1" fmla="val 17153640"/>
              <a:gd name="adj2" fmla="val 503717"/>
            </a:avLst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Багетная рамка 96"/>
          <p:cNvSpPr/>
          <p:nvPr/>
        </p:nvSpPr>
        <p:spPr>
          <a:xfrm rot="2195653">
            <a:off x="8434846" y="959331"/>
            <a:ext cx="46328" cy="418840"/>
          </a:xfrm>
          <a:prstGeom prst="bevel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2634165" y="3789005"/>
            <a:ext cx="69735" cy="9542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9" name="Прямоугольник 178"/>
          <p:cNvSpPr/>
          <p:nvPr/>
        </p:nvSpPr>
        <p:spPr>
          <a:xfrm rot="5400000" flipH="1">
            <a:off x="7847250" y="5069666"/>
            <a:ext cx="65107" cy="144329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871298-5BFD-48B5-8355-3CC5881A3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266" y="2686431"/>
            <a:ext cx="786452" cy="31371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DA9BD5-6AB5-4D0A-8EA5-B7E579F40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002" y="4252498"/>
            <a:ext cx="783357" cy="33222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6D96CC-080B-4FD9-A8F7-EC4918786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529" y="3900343"/>
            <a:ext cx="786452" cy="3657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909892-32C9-4D15-B64E-2939B7435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706" y="2133347"/>
            <a:ext cx="292633" cy="23166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84C6393-4DC9-4B91-A7E2-E50658105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8786" y="2127046"/>
            <a:ext cx="292633" cy="23166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FB9C5FC-8855-494F-A674-23DA77EFC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341" y="3583089"/>
            <a:ext cx="292633" cy="23166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71FCFE7-1C05-4ACF-9969-0891495B4C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483" y="3585725"/>
            <a:ext cx="292633" cy="23166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48CAE3F-093F-4D13-A329-42A20C7AC5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6136" y="3049470"/>
            <a:ext cx="292633" cy="23166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31FB76F9-F2AE-42E4-95C3-F320877D9D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4946" y="3054788"/>
            <a:ext cx="292633" cy="231668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730BF7E-C2A1-40A6-8B42-53BF187340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8908" y="4637554"/>
            <a:ext cx="292633" cy="23166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8F17E8D8-60F2-4991-8D42-CC794D6344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100" y="4626401"/>
            <a:ext cx="292633" cy="231668"/>
          </a:xfrm>
          <a:prstGeom prst="rect">
            <a:avLst/>
          </a:prstGeom>
        </p:spPr>
      </p:pic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BBCEB6D5-1EC2-4AC7-951D-C1E8908315E5}"/>
              </a:ext>
            </a:extLst>
          </p:cNvPr>
          <p:cNvSpPr/>
          <p:nvPr/>
        </p:nvSpPr>
        <p:spPr>
          <a:xfrm rot="5400000" flipH="1">
            <a:off x="1424527" y="5321566"/>
            <a:ext cx="69124" cy="9811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A6887BCB-9799-424F-AD03-0A7073EEEC2F}"/>
              </a:ext>
            </a:extLst>
          </p:cNvPr>
          <p:cNvSpPr/>
          <p:nvPr/>
        </p:nvSpPr>
        <p:spPr>
          <a:xfrm rot="10800000">
            <a:off x="169697" y="1996766"/>
            <a:ext cx="45719" cy="98058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1BC2EEB9-5025-4575-8728-04AFA4B82AF6}"/>
              </a:ext>
            </a:extLst>
          </p:cNvPr>
          <p:cNvSpPr/>
          <p:nvPr/>
        </p:nvSpPr>
        <p:spPr>
          <a:xfrm rot="10800000" flipH="1">
            <a:off x="176325" y="4039984"/>
            <a:ext cx="45719" cy="76045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17F1EC97-1BAD-483E-AF5F-1E2AFD38B7E9}"/>
              </a:ext>
            </a:extLst>
          </p:cNvPr>
          <p:cNvSpPr/>
          <p:nvPr/>
        </p:nvSpPr>
        <p:spPr>
          <a:xfrm rot="10800000">
            <a:off x="176326" y="4996448"/>
            <a:ext cx="45719" cy="4258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7F3B4DD6-6F5C-4A18-8C9B-4C5076E00F2F}"/>
              </a:ext>
            </a:extLst>
          </p:cNvPr>
          <p:cNvSpPr/>
          <p:nvPr/>
        </p:nvSpPr>
        <p:spPr>
          <a:xfrm rot="5400000">
            <a:off x="2481823" y="3501547"/>
            <a:ext cx="45721" cy="1837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2C127399-2A97-4FFA-BD11-E148F7A62993}"/>
              </a:ext>
            </a:extLst>
          </p:cNvPr>
          <p:cNvSpPr/>
          <p:nvPr/>
        </p:nvSpPr>
        <p:spPr>
          <a:xfrm rot="16200000">
            <a:off x="2102435" y="5095979"/>
            <a:ext cx="573909" cy="4533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F2E31443-C6C2-4632-983D-AFB358B9E1D5}"/>
              </a:ext>
            </a:extLst>
          </p:cNvPr>
          <p:cNvSpPr/>
          <p:nvPr/>
        </p:nvSpPr>
        <p:spPr>
          <a:xfrm flipH="1">
            <a:off x="2644758" y="2560564"/>
            <a:ext cx="49368" cy="120709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F75D6811-0D43-4189-AB02-839E97CE47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58575" y="4210305"/>
            <a:ext cx="289470" cy="231417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4CE11B6-849E-4E2C-A648-C1D7BCC3707F}"/>
              </a:ext>
            </a:extLst>
          </p:cNvPr>
          <p:cNvSpPr/>
          <p:nvPr/>
        </p:nvSpPr>
        <p:spPr>
          <a:xfrm>
            <a:off x="7332309" y="3566583"/>
            <a:ext cx="1243636" cy="35973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/>
              <a:t>Шкаф для хранения</a:t>
            </a:r>
          </a:p>
          <a:p>
            <a:pPr algn="ctr"/>
            <a:endParaRPr lang="ru-RU" sz="900" dirty="0"/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1F214FE7-7B7B-4BF5-B007-2F0FF51E6892}"/>
              </a:ext>
            </a:extLst>
          </p:cNvPr>
          <p:cNvCxnSpPr>
            <a:cxnSpLocks/>
          </p:cNvCxnSpPr>
          <p:nvPr/>
        </p:nvCxnSpPr>
        <p:spPr>
          <a:xfrm flipV="1">
            <a:off x="8593250" y="3505905"/>
            <a:ext cx="294396" cy="206837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1CB14EC5-3CDF-4FFF-995E-60559059CED5}"/>
              </a:ext>
            </a:extLst>
          </p:cNvPr>
          <p:cNvCxnSpPr>
            <a:cxnSpLocks/>
            <a:endCxn id="86" idx="2"/>
          </p:cNvCxnSpPr>
          <p:nvPr/>
        </p:nvCxnSpPr>
        <p:spPr>
          <a:xfrm flipH="1" flipV="1">
            <a:off x="1625194" y="1787062"/>
            <a:ext cx="37548" cy="40907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>
            <a:extLst>
              <a:ext uri="{FF2B5EF4-FFF2-40B4-BE49-F238E27FC236}">
                <a16:creationId xmlns:a16="http://schemas.microsoft.com/office/drawing/2014/main" id="{8321B6D5-201A-430D-8454-DD358115396B}"/>
              </a:ext>
            </a:extLst>
          </p:cNvPr>
          <p:cNvCxnSpPr>
            <a:cxnSpLocks/>
            <a:endCxn id="85" idx="2"/>
          </p:cNvCxnSpPr>
          <p:nvPr/>
        </p:nvCxnSpPr>
        <p:spPr>
          <a:xfrm flipH="1" flipV="1">
            <a:off x="791213" y="1790638"/>
            <a:ext cx="135929" cy="412654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3466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157</Words>
  <Application>Microsoft Office PowerPoint</Application>
  <PresentationFormat>Экран (4:3)</PresentationFormat>
  <Paragraphs>31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polzovatel123 polzovatel123</cp:lastModifiedBy>
  <cp:revision>62</cp:revision>
  <dcterms:created xsi:type="dcterms:W3CDTF">2022-02-21T17:42:46Z</dcterms:created>
  <dcterms:modified xsi:type="dcterms:W3CDTF">2024-02-14T10:39:01Z</dcterms:modified>
</cp:coreProperties>
</file>